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3"/>
  </p:notesMasterIdLst>
  <p:handoutMasterIdLst>
    <p:handoutMasterId r:id="rId24"/>
  </p:handoutMasterIdLst>
  <p:sldIdLst>
    <p:sldId id="296" r:id="rId8"/>
    <p:sldId id="315" r:id="rId9"/>
    <p:sldId id="360" r:id="rId10"/>
    <p:sldId id="361" r:id="rId11"/>
    <p:sldId id="340" r:id="rId12"/>
    <p:sldId id="341" r:id="rId13"/>
    <p:sldId id="342" r:id="rId14"/>
    <p:sldId id="362" r:id="rId15"/>
    <p:sldId id="363" r:id="rId16"/>
    <p:sldId id="364" r:id="rId17"/>
    <p:sldId id="378" r:id="rId18"/>
    <p:sldId id="379" r:id="rId19"/>
    <p:sldId id="376" r:id="rId20"/>
    <p:sldId id="380" r:id="rId21"/>
    <p:sldId id="35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AD9"/>
    <a:srgbClr val="002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161" autoAdjust="0"/>
  </p:normalViewPr>
  <p:slideViewPr>
    <p:cSldViewPr>
      <p:cViewPr varScale="1">
        <p:scale>
          <a:sx n="75" d="100"/>
          <a:sy n="75" d="100"/>
        </p:scale>
        <p:origin x="16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11" y="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21" y="0"/>
            <a:ext cx="2945553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C1C46-89EC-44B5-9940-947453F1734C}" type="datetimeFigureOut">
              <a:rPr lang="en-IE" smtClean="0"/>
              <a:t>15/09/2022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553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21" y="9428323"/>
            <a:ext cx="2945553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16E3B-8372-4DC9-839F-EF6E59BC41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8446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CCBE2-6FB5-4D6E-BF13-357B0D546CB3}" type="datetimeFigureOut">
              <a:rPr lang="en-IE" smtClean="0"/>
              <a:pPr/>
              <a:t>15/09/2022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CD75D-5576-49CB-8488-1C85F0089D7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923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255588"/>
            <a:ext cx="4148137" cy="3109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659669"/>
            <a:ext cx="5438140" cy="5522472"/>
          </a:xfrm>
        </p:spPr>
        <p:txBody>
          <a:bodyPr>
            <a:normAutofit/>
          </a:bodyPr>
          <a:lstStyle/>
          <a:p>
            <a:pPr lvl="0"/>
            <a:endParaRPr lang="en-I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0000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742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762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2C67-2951-495E-B23E-794353935349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221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82563"/>
            <a:ext cx="4503737" cy="3378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1616" y="3659669"/>
            <a:ext cx="6144963" cy="5938709"/>
          </a:xfrm>
        </p:spPr>
        <p:txBody>
          <a:bodyPr>
            <a:noAutofit/>
          </a:bodyPr>
          <a:lstStyle/>
          <a:p>
            <a:endParaRPr lang="en-I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8547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82563"/>
            <a:ext cx="4503737" cy="3378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1616" y="3659669"/>
            <a:ext cx="6144963" cy="5938709"/>
          </a:xfrm>
        </p:spPr>
        <p:txBody>
          <a:bodyPr>
            <a:noAutofit/>
          </a:bodyPr>
          <a:lstStyle/>
          <a:p>
            <a:endParaRPr lang="en-I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5890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QUESTIONS? </a:t>
            </a:r>
            <a:endParaRPr lang="en-I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160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124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1825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4542" y="3949370"/>
            <a:ext cx="5616624" cy="5336943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IE" sz="1400" dirty="0"/>
              <a:t>Independent lobbying registrar – Standards Commission 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IE" sz="1400" dirty="0"/>
              <a:t>Registration of lobbyists (wide ranging scope)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IE" sz="1400" dirty="0"/>
              <a:t>Regular submission of returns (3 x/year)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IE" sz="1400" dirty="0"/>
              <a:t>Web-based public registry (lobbyist, lobbied, subject, intended result)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IE" sz="1400" dirty="0"/>
              <a:t>Post-employment restrictions for</a:t>
            </a:r>
            <a:r>
              <a:rPr lang="en-IE" sz="1400" b="1" dirty="0"/>
              <a:t> some </a:t>
            </a:r>
            <a:r>
              <a:rPr lang="en-IE" sz="1400" dirty="0"/>
              <a:t>public officials</a:t>
            </a:r>
            <a:r>
              <a:rPr lang="en-IE" sz="1400" baseline="0" dirty="0"/>
              <a:t> (one year cooling off period in which they cannot lobby)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baseline="0" dirty="0"/>
              <a:t>Only apply to Ministers, Ministers of state, special advisers and civil service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baseline="0" dirty="0"/>
              <a:t>INCLUDES local authority management (CE, Director of Service and Head of Finance in all local authorities; also includes Assistant Chief Executive and Head of Human Resources in Dublin City Council).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baseline="0" dirty="0"/>
              <a:t>DOES NOT INCLUDE elected officials (local councillors)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0" dirty="0"/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IE" sz="1400" dirty="0"/>
              <a:t>Investigation and enforcement provisions (compliance focus)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IE" sz="1400" dirty="0"/>
              <a:t>Legislative review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303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343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25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400050"/>
            <a:ext cx="5183187" cy="388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5904844"/>
            <a:ext cx="5815413" cy="3738246"/>
          </a:xfrm>
        </p:spPr>
        <p:txBody>
          <a:bodyPr numCol="2" spcCol="360000">
            <a:noAutofit/>
          </a:bodyPr>
          <a:lstStyle/>
          <a:p>
            <a:pPr algn="ctr"/>
            <a:endParaRPr lang="en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10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15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305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75D-5576-49CB-8488-1C85F0089D78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697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 anchor="t"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noFill/>
              </a:ln>
              <a:noFill/>
            </a:endParaRPr>
          </a:p>
        </p:txBody>
      </p:sp>
      <p:pic>
        <p:nvPicPr>
          <p:cNvPr id="8" name="Picture 2" descr="http://siporoloruff.azurewebsites.net/media/1056/logo-medium-quality-cropp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413708" cy="1152128"/>
          </a:xfrm>
          <a:prstGeom prst="rect">
            <a:avLst/>
          </a:prstGeom>
          <a:noFill/>
        </p:spPr>
      </p:pic>
      <p:sp>
        <p:nvSpPr>
          <p:cNvPr id="9" name="Isosceles Triangle 8"/>
          <p:cNvSpPr/>
          <p:nvPr userDrawn="1"/>
        </p:nvSpPr>
        <p:spPr>
          <a:xfrm rot="11742482">
            <a:off x="154975" y="1639151"/>
            <a:ext cx="781200" cy="125260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Isosceles Triangle 10"/>
          <p:cNvSpPr/>
          <p:nvPr userDrawn="1"/>
        </p:nvSpPr>
        <p:spPr>
          <a:xfrm>
            <a:off x="0" y="6237312"/>
            <a:ext cx="9144000" cy="216024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Isosceles Triangle 12"/>
          <p:cNvSpPr/>
          <p:nvPr userDrawn="1"/>
        </p:nvSpPr>
        <p:spPr>
          <a:xfrm rot="10800000" flipH="1">
            <a:off x="0" y="1772816"/>
            <a:ext cx="9144000" cy="360040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 rot="10800000">
            <a:off x="0" y="764704"/>
            <a:ext cx="9144000" cy="216024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229600" cy="778098"/>
          </a:xfrm>
        </p:spPr>
        <p:txBody>
          <a:bodyPr anchor="t">
            <a:noAutofit/>
          </a:bodyPr>
          <a:lstStyle>
            <a:lvl1pPr algn="l">
              <a:defRPr sz="3600" b="0">
                <a:solidFill>
                  <a:srgbClr val="002E5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5"/>
          </a:xfrm>
        </p:spPr>
        <p:txBody>
          <a:bodyPr/>
          <a:lstStyle>
            <a:lvl1pPr>
              <a:buClr>
                <a:srgbClr val="951B81"/>
              </a:buClr>
              <a:buFont typeface="Wingdings" pitchFamily="2" charset="2"/>
              <a:buChar char="§"/>
              <a:defRPr sz="2800"/>
            </a:lvl1pPr>
            <a:lvl2pPr>
              <a:buClr>
                <a:srgbClr val="35BAD9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2E5F"/>
              </a:buCl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noFill/>
              </a:ln>
              <a:noFill/>
            </a:endParaRPr>
          </a:p>
        </p:txBody>
      </p:sp>
      <p:pic>
        <p:nvPicPr>
          <p:cNvPr id="8" name="Picture 2" descr="http://siporoloruff.azurewebsites.net/media/1056/logo-medium-quality-cropp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4016"/>
            <a:ext cx="1944216" cy="65617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67544" y="1700808"/>
            <a:ext cx="8676456" cy="0"/>
          </a:xfrm>
          <a:prstGeom prst="line">
            <a:avLst/>
          </a:prstGeom>
          <a:ln w="38100" cap="flat" cmpd="sng">
            <a:solidFill>
              <a:srgbClr val="35BA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 userDrawn="1"/>
        </p:nvSpPr>
        <p:spPr>
          <a:xfrm>
            <a:off x="0" y="6237312"/>
            <a:ext cx="9144000" cy="216024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21F9-DC1E-4FB1-8C6D-6825C87713B0}" type="datetimeFigureOut">
              <a:rPr lang="en-IE" smtClean="0"/>
              <a:pPr/>
              <a:t>15/09/2022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AFA5-8CF7-4C5E-A246-91E90F1E206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bbying.i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892480" cy="1800200"/>
          </a:xfrm>
        </p:spPr>
        <p:txBody>
          <a:bodyPr>
            <a:normAutofit/>
          </a:bodyPr>
          <a:lstStyle/>
          <a:p>
            <a:r>
              <a:rPr lang="en-US" dirty="0"/>
              <a:t>Regulation of Lobbying</a:t>
            </a:r>
            <a:r>
              <a:rPr lang="en-IE" dirty="0"/>
              <a:t> Act 2015:</a:t>
            </a:r>
            <a:br>
              <a:rPr lang="en-IE" dirty="0"/>
            </a:br>
            <a:r>
              <a:rPr lang="en-IE" sz="4000" i="1" dirty="0"/>
              <a:t>What you need </a:t>
            </a:r>
            <a:r>
              <a:rPr lang="en-IE" sz="4000" i="1"/>
              <a:t>to know</a:t>
            </a:r>
            <a:endParaRPr lang="en-IE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2664296" cy="1800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IE" sz="2400" dirty="0">
              <a:solidFill>
                <a:schemeClr val="tx1"/>
              </a:solidFill>
            </a:endParaRPr>
          </a:p>
          <a:p>
            <a:pPr algn="l"/>
            <a:endParaRPr lang="en-IE" sz="2400" dirty="0">
              <a:solidFill>
                <a:schemeClr val="tx1"/>
              </a:solidFill>
            </a:endParaRPr>
          </a:p>
          <a:p>
            <a:pPr algn="l"/>
            <a:endParaRPr lang="en-IE" sz="2400" dirty="0">
              <a:solidFill>
                <a:schemeClr val="tx1"/>
              </a:solidFill>
            </a:endParaRPr>
          </a:p>
          <a:p>
            <a:pPr algn="l"/>
            <a:r>
              <a:rPr lang="en-IE" sz="2400" dirty="0" smtClean="0">
                <a:solidFill>
                  <a:schemeClr val="tx1"/>
                </a:solidFill>
              </a:rPr>
              <a:t>15 September 2022</a:t>
            </a:r>
            <a:endParaRPr lang="en-IE" sz="24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06858"/>
            <a:ext cx="3490722" cy="1474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26976"/>
          </a:xfrm>
        </p:spPr>
        <p:txBody>
          <a:bodyPr/>
          <a:lstStyle/>
          <a:p>
            <a:r>
              <a:rPr lang="en-IE" dirty="0" smtClean="0"/>
              <a:t>Return </a:t>
            </a:r>
            <a:r>
              <a:rPr lang="en-IE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8" y="1844824"/>
            <a:ext cx="8356833" cy="4680520"/>
          </a:xfrm>
        </p:spPr>
        <p:txBody>
          <a:bodyPr>
            <a:normAutofit fontScale="92500"/>
          </a:bodyPr>
          <a:lstStyle/>
          <a:p>
            <a:r>
              <a:rPr lang="en-IE" dirty="0"/>
              <a:t>3 Returns periods per year with </a:t>
            </a:r>
            <a:r>
              <a:rPr lang="en-IE" u="sng" dirty="0"/>
              <a:t>mandatory deadlines</a:t>
            </a:r>
          </a:p>
          <a:p>
            <a:pPr lvl="1"/>
            <a:r>
              <a:rPr lang="en-IE" dirty="0"/>
              <a:t>1 September–31 December: returns due 21 January</a:t>
            </a:r>
          </a:p>
          <a:p>
            <a:pPr lvl="1"/>
            <a:r>
              <a:rPr lang="en-IE" dirty="0"/>
              <a:t>1 January–30 April: returns due 21 May</a:t>
            </a:r>
          </a:p>
          <a:p>
            <a:pPr lvl="1"/>
            <a:r>
              <a:rPr lang="en-IE" dirty="0"/>
              <a:t>1 May–31 August: returns due 21 September</a:t>
            </a:r>
          </a:p>
          <a:p>
            <a:r>
              <a:rPr lang="en-IE" dirty="0"/>
              <a:t>Nil returns are also required</a:t>
            </a:r>
          </a:p>
          <a:p>
            <a:r>
              <a:rPr lang="en-IE" dirty="0"/>
              <a:t>One return per subject - include following information:</a:t>
            </a:r>
          </a:p>
          <a:p>
            <a:pPr lvl="1"/>
            <a:r>
              <a:rPr lang="en-IE" dirty="0"/>
              <a:t>Who was lobbied</a:t>
            </a:r>
          </a:p>
          <a:p>
            <a:pPr lvl="1"/>
            <a:r>
              <a:rPr lang="en-IE" dirty="0"/>
              <a:t>Subject matter/intended results</a:t>
            </a:r>
          </a:p>
          <a:p>
            <a:pPr lvl="1"/>
            <a:r>
              <a:rPr lang="en-IE" dirty="0"/>
              <a:t>Type and extent of activity</a:t>
            </a:r>
          </a:p>
          <a:p>
            <a:pPr lvl="1"/>
            <a:r>
              <a:rPr lang="en-IE" dirty="0"/>
              <a:t>Current/former DPOs lobbying for you</a:t>
            </a:r>
          </a:p>
          <a:p>
            <a:pPr lvl="1"/>
            <a:r>
              <a:rPr lang="en-IE" dirty="0"/>
              <a:t>Client information (if relevant; lobbyist)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30AFA5-8CF7-4C5E-A246-91E90F1E2060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921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26976"/>
          </a:xfrm>
        </p:spPr>
        <p:txBody>
          <a:bodyPr/>
          <a:lstStyle/>
          <a:p>
            <a:r>
              <a:rPr lang="en-IE" dirty="0" smtClean="0"/>
              <a:t>Contraventions </a:t>
            </a:r>
            <a:r>
              <a:rPr lang="en-IE" dirty="0"/>
              <a:t>and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8" y="1844824"/>
            <a:ext cx="8356833" cy="4680520"/>
          </a:xfrm>
        </p:spPr>
        <p:txBody>
          <a:bodyPr>
            <a:normAutofit/>
          </a:bodyPr>
          <a:lstStyle/>
          <a:p>
            <a:r>
              <a:rPr lang="en-IE" dirty="0"/>
              <a:t>Contraventions of Act:</a:t>
            </a:r>
          </a:p>
          <a:p>
            <a:pPr lvl="1"/>
            <a:r>
              <a:rPr lang="en-IE" dirty="0"/>
              <a:t>Lobbying without registering</a:t>
            </a:r>
          </a:p>
          <a:p>
            <a:pPr lvl="1"/>
            <a:r>
              <a:rPr lang="en-IE" dirty="0"/>
              <a:t>Failure to submit return by deadline (including nil return)</a:t>
            </a:r>
          </a:p>
          <a:p>
            <a:pPr lvl="1"/>
            <a:r>
              <a:rPr lang="en-IE" dirty="0"/>
              <a:t>Providing inaccurate/misleading information </a:t>
            </a:r>
          </a:p>
          <a:p>
            <a:pPr lvl="1"/>
            <a:r>
              <a:rPr lang="en-IE" dirty="0"/>
              <a:t>Failing to comply with an investigation</a:t>
            </a:r>
          </a:p>
          <a:p>
            <a:pPr lvl="1"/>
            <a:r>
              <a:rPr lang="en-IE" dirty="0"/>
              <a:t>Obstructing an investigation</a:t>
            </a:r>
          </a:p>
          <a:p>
            <a:r>
              <a:rPr lang="en-IE" dirty="0"/>
              <a:t>Consequences of non-compliance</a:t>
            </a:r>
          </a:p>
          <a:p>
            <a:pPr lvl="1"/>
            <a:r>
              <a:rPr lang="en-IE" dirty="0"/>
              <a:t>Fixed payment notices for late returns: €200 </a:t>
            </a:r>
          </a:p>
          <a:p>
            <a:pPr lvl="1"/>
            <a:r>
              <a:rPr lang="en-IE" dirty="0"/>
              <a:t>Investigation and prosecution of contraventions</a:t>
            </a:r>
          </a:p>
          <a:p>
            <a:pPr lvl="1"/>
            <a:r>
              <a:rPr lang="en-IE" dirty="0"/>
              <a:t>If convicted: higher fines and/or imprisonment</a:t>
            </a:r>
          </a:p>
          <a:p>
            <a:pPr lvl="1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30AFA5-8CF7-4C5E-A246-91E90F1E2060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4266" t="32329" r="71803" b="20156"/>
          <a:stretch/>
        </p:blipFill>
        <p:spPr bwMode="auto">
          <a:xfrm rot="1598911">
            <a:off x="6749957" y="3885406"/>
            <a:ext cx="2376264" cy="144016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042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Preparations </a:t>
            </a:r>
            <a:r>
              <a:rPr lang="en-IE" dirty="0"/>
              <a:t>for Compliance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844824"/>
            <a:ext cx="8748465" cy="4896543"/>
          </a:xfrm>
        </p:spPr>
        <p:txBody>
          <a:bodyPr>
            <a:normAutofit/>
          </a:bodyPr>
          <a:lstStyle/>
          <a:p>
            <a:r>
              <a:rPr lang="en-IE" sz="2600" dirty="0"/>
              <a:t>Review your organisation’s arrangements for recording relevant communications</a:t>
            </a:r>
          </a:p>
          <a:p>
            <a:r>
              <a:rPr lang="en-IE" sz="2600" dirty="0"/>
              <a:t>Identify individual(s) responsible for registration and compilation of returns. </a:t>
            </a:r>
          </a:p>
          <a:p>
            <a:pPr lvl="1"/>
            <a:r>
              <a:rPr lang="en-IE" sz="2200" dirty="0"/>
              <a:t>Data can be entered on the register on an ongoing basis by more than one employee and saved in draft form (on a private area of the register) prior to its formal submission.</a:t>
            </a:r>
          </a:p>
          <a:p>
            <a:r>
              <a:rPr lang="en-IE" dirty="0"/>
              <a:t>Nominate compliance officer</a:t>
            </a:r>
          </a:p>
          <a:p>
            <a:pPr lvl="1"/>
            <a:r>
              <a:rPr lang="en-IE" sz="2200" dirty="0"/>
              <a:t>Single person responsible for reviewing all final returns for completeness, accuracy and consistency</a:t>
            </a:r>
          </a:p>
          <a:p>
            <a:pPr lvl="1"/>
            <a:r>
              <a:rPr lang="en-IE" sz="2200" dirty="0"/>
              <a:t>Person can submit final return at the end of each reporting period</a:t>
            </a:r>
          </a:p>
          <a:p>
            <a:pPr lvl="1"/>
            <a:r>
              <a:rPr lang="en-IE" sz="2200" dirty="0"/>
              <a:t>Make sure that person has a backup!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4608" y="6342781"/>
            <a:ext cx="2133600" cy="365125"/>
          </a:xfrm>
        </p:spPr>
        <p:txBody>
          <a:bodyPr/>
          <a:lstStyle/>
          <a:p>
            <a:fld id="{6FC6E785-0E6E-4C90-AD2B-F8CFF367E45D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827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Avoiding </a:t>
            </a:r>
            <a:r>
              <a:rPr lang="en-IE" dirty="0"/>
              <a:t>common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IE" dirty="0"/>
              <a:t>Should you register? Do the </a:t>
            </a:r>
            <a:r>
              <a:rPr lang="en-IE" b="1" dirty="0"/>
              <a:t>three-step test </a:t>
            </a:r>
          </a:p>
          <a:p>
            <a:pPr marL="514350" indent="-514350">
              <a:buFont typeface="+mj-lt"/>
              <a:buAutoNum type="arabicParenR"/>
            </a:pPr>
            <a:r>
              <a:rPr lang="en-IE" b="1" dirty="0"/>
              <a:t>Register</a:t>
            </a:r>
            <a:r>
              <a:rPr lang="en-IE" dirty="0"/>
              <a:t> once you commence lobbying</a:t>
            </a:r>
          </a:p>
          <a:p>
            <a:pPr marL="514350" indent="-514350">
              <a:buFont typeface="+mj-lt"/>
              <a:buAutoNum type="arabicParenR"/>
            </a:pPr>
            <a:r>
              <a:rPr lang="en-IE" dirty="0"/>
              <a:t>Track your lobbying activity with an eye to returns</a:t>
            </a:r>
          </a:p>
          <a:p>
            <a:pPr marL="914400" lvl="1" indent="-514350"/>
            <a:r>
              <a:rPr lang="en-IE" b="1" dirty="0"/>
              <a:t>One return per subject</a:t>
            </a:r>
            <a:r>
              <a:rPr lang="en-IE" dirty="0"/>
              <a:t>, not for every communication</a:t>
            </a:r>
          </a:p>
          <a:p>
            <a:pPr marL="514350" indent="-514350">
              <a:buFont typeface="+mj-lt"/>
              <a:buAutoNum type="arabicParenR"/>
            </a:pPr>
            <a:r>
              <a:rPr lang="en-IE" dirty="0"/>
              <a:t>Meet the deadlines</a:t>
            </a:r>
          </a:p>
          <a:p>
            <a:pPr marL="914400" lvl="1" indent="-514350"/>
            <a:r>
              <a:rPr lang="en-IE" dirty="0"/>
              <a:t>21 January, 21 May, 21 September: </a:t>
            </a:r>
            <a:r>
              <a:rPr lang="en-IE" b="1" dirty="0"/>
              <a:t>mandatory deadlines</a:t>
            </a:r>
          </a:p>
          <a:p>
            <a:pPr marL="914400" lvl="1" indent="-514350"/>
            <a:r>
              <a:rPr lang="en-IE" b="1" dirty="0"/>
              <a:t>Nil returns </a:t>
            </a:r>
            <a:r>
              <a:rPr lang="en-IE" dirty="0"/>
              <a:t>are also expected </a:t>
            </a:r>
            <a:r>
              <a:rPr lang="en-IE" dirty="0" smtClean="0"/>
              <a:t>– Very important!</a:t>
            </a:r>
            <a:endParaRPr lang="en-IE" dirty="0"/>
          </a:p>
          <a:p>
            <a:pPr marL="914400" lvl="1" indent="-514350"/>
            <a:r>
              <a:rPr lang="en-IE" dirty="0"/>
              <a:t>Have organisational </a:t>
            </a:r>
            <a:r>
              <a:rPr lang="en-IE" dirty="0" smtClean="0"/>
              <a:t>backups- Admin &amp; Users</a:t>
            </a:r>
            <a:endParaRPr lang="en-IE" dirty="0"/>
          </a:p>
          <a:p>
            <a:pPr marL="514350" indent="-514350">
              <a:buFont typeface="+mj-lt"/>
              <a:buAutoNum type="arabicParenR"/>
            </a:pPr>
            <a:r>
              <a:rPr lang="en-IE" dirty="0"/>
              <a:t>Make returns </a:t>
            </a:r>
            <a:r>
              <a:rPr lang="en-IE" b="1" dirty="0"/>
              <a:t>meaningful</a:t>
            </a:r>
          </a:p>
          <a:p>
            <a:pPr marL="514350" indent="-514350">
              <a:buFont typeface="+mj-lt"/>
              <a:buAutoNum type="arabicParenR"/>
            </a:pPr>
            <a:r>
              <a:rPr lang="en-IE" dirty="0"/>
              <a:t>Indicate if you have </a:t>
            </a:r>
            <a:r>
              <a:rPr lang="en-IE" b="1" dirty="0"/>
              <a:t>ceased lobbying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746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78098"/>
          </a:xfrm>
        </p:spPr>
        <p:txBody>
          <a:bodyPr>
            <a:noAutofit/>
          </a:bodyPr>
          <a:lstStyle/>
          <a:p>
            <a:r>
              <a:rPr lang="en-IE" dirty="0" smtClean="0"/>
              <a:t>Code </a:t>
            </a:r>
            <a:r>
              <a:rPr lang="en-IE" dirty="0"/>
              <a:t>of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00" y="2177479"/>
            <a:ext cx="3682752" cy="4680521"/>
          </a:xfrm>
        </p:spPr>
        <p:txBody>
          <a:bodyPr>
            <a:noAutofit/>
          </a:bodyPr>
          <a:lstStyle/>
          <a:p>
            <a:r>
              <a:rPr lang="en-IE" sz="2400" i="1" dirty="0" smtClean="0"/>
              <a:t>Came into effect 1 January 2019</a:t>
            </a:r>
          </a:p>
          <a:p>
            <a:r>
              <a:rPr lang="en-IE" sz="2400" i="1" dirty="0" smtClean="0"/>
              <a:t>Purpose to </a:t>
            </a:r>
            <a:r>
              <a:rPr lang="en-IE" sz="2400" i="1" dirty="0"/>
              <a:t>govern </a:t>
            </a:r>
            <a:r>
              <a:rPr lang="en-IE" sz="2400" i="1" dirty="0" smtClean="0"/>
              <a:t>behaviour – ensure lobbying ethical</a:t>
            </a:r>
            <a:endParaRPr lang="en-IE" sz="2400" i="1" dirty="0"/>
          </a:p>
          <a:p>
            <a:r>
              <a:rPr lang="en-IE" sz="2400" i="1" dirty="0" smtClean="0"/>
              <a:t>Sets out 8 key principles </a:t>
            </a:r>
          </a:p>
          <a:p>
            <a:r>
              <a:rPr lang="en-IE" sz="2400" i="1" dirty="0" smtClean="0"/>
              <a:t>Persons lobbying should have regard to Code</a:t>
            </a:r>
            <a:endParaRPr lang="en-IE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14</a:t>
            </a:fld>
            <a:endParaRPr lang="en-I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76056" y="1772816"/>
            <a:ext cx="3826768" cy="468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1B8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5BAD9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E5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IE" sz="2000" b="1" dirty="0" smtClean="0"/>
              <a:t>Eight Principles of Code:</a:t>
            </a:r>
          </a:p>
          <a:p>
            <a:pPr marL="0" indent="0">
              <a:buFont typeface="Wingdings" pitchFamily="2" charset="2"/>
              <a:buNone/>
            </a:pPr>
            <a:r>
              <a:rPr lang="en-IE" sz="2000" dirty="0" smtClean="0"/>
              <a:t>1) Demonstrate respect for public bodies</a:t>
            </a:r>
          </a:p>
          <a:p>
            <a:pPr marL="0" indent="0">
              <a:buFont typeface="Wingdings" pitchFamily="2" charset="2"/>
              <a:buNone/>
            </a:pPr>
            <a:r>
              <a:rPr lang="en-IE" sz="2000" dirty="0" smtClean="0"/>
              <a:t>2) Act with honesty &amp; integrity</a:t>
            </a:r>
          </a:p>
          <a:p>
            <a:pPr marL="0" indent="0">
              <a:buFont typeface="Wingdings" pitchFamily="2" charset="2"/>
              <a:buNone/>
            </a:pPr>
            <a:r>
              <a:rPr lang="en-IE" sz="2000" dirty="0" smtClean="0"/>
              <a:t>3) Ensure accuracy of Information</a:t>
            </a:r>
          </a:p>
          <a:p>
            <a:pPr marL="0" indent="0">
              <a:buFont typeface="Wingdings" pitchFamily="2" charset="2"/>
              <a:buNone/>
            </a:pPr>
            <a:r>
              <a:rPr lang="en-IE" sz="2000" dirty="0" smtClean="0"/>
              <a:t>4) Disclose identity and purpose </a:t>
            </a:r>
          </a:p>
          <a:p>
            <a:pPr marL="0" indent="0">
              <a:buFont typeface="Wingdings" pitchFamily="2" charset="2"/>
              <a:buNone/>
            </a:pPr>
            <a:r>
              <a:rPr lang="en-IE" sz="2000" dirty="0" smtClean="0"/>
              <a:t>5) Preserve confidentiality</a:t>
            </a:r>
          </a:p>
          <a:p>
            <a:pPr marL="0" indent="0">
              <a:buFont typeface="Wingdings" pitchFamily="2" charset="2"/>
              <a:buNone/>
            </a:pPr>
            <a:r>
              <a:rPr lang="en-IE" sz="2000" dirty="0" smtClean="0"/>
              <a:t>6)Avoid improper influence</a:t>
            </a:r>
          </a:p>
          <a:p>
            <a:pPr marL="0" indent="0">
              <a:buFont typeface="Wingdings" pitchFamily="2" charset="2"/>
              <a:buNone/>
            </a:pPr>
            <a:r>
              <a:rPr lang="en-IE" sz="2000" dirty="0" smtClean="0"/>
              <a:t>7) Observe provisions of Act</a:t>
            </a:r>
          </a:p>
          <a:p>
            <a:pPr marL="0" indent="0">
              <a:buFont typeface="Wingdings" pitchFamily="2" charset="2"/>
              <a:buNone/>
            </a:pPr>
            <a:r>
              <a:rPr lang="en-IE" sz="2000" dirty="0" smtClean="0"/>
              <a:t>8) Observe provisions of code</a:t>
            </a:r>
          </a:p>
          <a:p>
            <a:pPr marL="0" indent="0">
              <a:buFont typeface="Wingdings" pitchFamily="2" charset="2"/>
              <a:buNone/>
            </a:pPr>
            <a:endParaRPr lang="en-IE" sz="2000" dirty="0" smtClean="0"/>
          </a:p>
          <a:p>
            <a:pPr marL="0" indent="0">
              <a:buFont typeface="Wingdings" pitchFamily="2" charset="2"/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96718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Thank you/Questions?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2890664" cy="4104455"/>
          </a:xfrm>
        </p:spPr>
        <p:txBody>
          <a:bodyPr>
            <a:noAutofit/>
          </a:bodyPr>
          <a:lstStyle/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/>
              <a:t>Visit our website:</a:t>
            </a:r>
            <a:endParaRPr lang="en-IE" dirty="0">
              <a:hlinkClick r:id="rId3"/>
            </a:endParaRPr>
          </a:p>
          <a:p>
            <a:pPr>
              <a:buNone/>
            </a:pPr>
            <a:r>
              <a:rPr lang="en-IE" dirty="0">
                <a:hlinkClick r:id="rId3"/>
              </a:rPr>
              <a:t>www.LOBBYING.ie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4990505" cy="480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Presentation </a:t>
            </a:r>
            <a:r>
              <a:rPr lang="en-IE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1"/>
          </a:xfrm>
        </p:spPr>
        <p:txBody>
          <a:bodyPr>
            <a:noAutofit/>
          </a:bodyPr>
          <a:lstStyle/>
          <a:p>
            <a:r>
              <a:rPr lang="en-IE" dirty="0"/>
              <a:t>Overview of </a:t>
            </a:r>
            <a:r>
              <a:rPr lang="en-IE" i="1" dirty="0"/>
              <a:t>Regulation of Lobbying Act 2015</a:t>
            </a:r>
          </a:p>
          <a:p>
            <a:pPr lvl="1"/>
            <a:r>
              <a:rPr lang="en-IE" dirty="0"/>
              <a:t>The Three-Step Test </a:t>
            </a:r>
          </a:p>
          <a:p>
            <a:pPr lvl="1"/>
            <a:r>
              <a:rPr lang="en-IE" dirty="0"/>
              <a:t>Registration and return requirements</a:t>
            </a:r>
          </a:p>
          <a:p>
            <a:pPr lvl="1"/>
            <a:r>
              <a:rPr lang="en-IE" dirty="0"/>
              <a:t>Contraventions and enforcement</a:t>
            </a:r>
          </a:p>
          <a:p>
            <a:r>
              <a:rPr lang="en-IE" dirty="0"/>
              <a:t>How to prepare for compliance</a:t>
            </a:r>
          </a:p>
          <a:p>
            <a:r>
              <a:rPr lang="en-IE" dirty="0"/>
              <a:t>Avoiding </a:t>
            </a:r>
            <a:r>
              <a:rPr lang="en-IE" dirty="0" smtClean="0"/>
              <a:t>common pitfalls</a:t>
            </a:r>
            <a:endParaRPr lang="en-IE" dirty="0"/>
          </a:p>
          <a:p>
            <a:r>
              <a:rPr lang="en-IE" dirty="0"/>
              <a:t>Code of Conduct</a:t>
            </a:r>
          </a:p>
          <a:p>
            <a:r>
              <a:rPr lang="en-IE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59186" t="29699" r="26724" b="20813"/>
          <a:stretch/>
        </p:blipFill>
        <p:spPr bwMode="auto">
          <a:xfrm>
            <a:off x="3635896" y="4994270"/>
            <a:ext cx="138811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686800" cy="778098"/>
          </a:xfrm>
        </p:spPr>
        <p:txBody>
          <a:bodyPr/>
          <a:lstStyle/>
          <a:p>
            <a:r>
              <a:rPr lang="en-IE" dirty="0" smtClean="0"/>
              <a:t>Regulation </a:t>
            </a:r>
            <a:r>
              <a:rPr lang="en-IE" dirty="0"/>
              <a:t>of Lobbying: Overview of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680521"/>
          </a:xfrm>
        </p:spPr>
        <p:txBody>
          <a:bodyPr>
            <a:noAutofit/>
          </a:bodyPr>
          <a:lstStyle/>
          <a:p>
            <a:pPr lvl="0" eaLnBrk="0" fontAlgn="base" hangingPunct="0"/>
            <a:r>
              <a:rPr lang="en-IE" sz="2600" dirty="0"/>
              <a:t>Independent lobbying registrar – Standards Commission </a:t>
            </a:r>
          </a:p>
          <a:p>
            <a:pPr lvl="0" eaLnBrk="0" fontAlgn="base" hangingPunct="0"/>
            <a:r>
              <a:rPr lang="en-IE" sz="2600" dirty="0"/>
              <a:t>Registration of lobbyists (wide ranging scope)</a:t>
            </a:r>
          </a:p>
          <a:p>
            <a:pPr lvl="0" eaLnBrk="0" fontAlgn="base" hangingPunct="0"/>
            <a:r>
              <a:rPr lang="en-IE" sz="2600" dirty="0"/>
              <a:t>Regular submission of returns (3 x/year)</a:t>
            </a:r>
          </a:p>
          <a:p>
            <a:pPr lvl="0" eaLnBrk="0" fontAlgn="base" hangingPunct="0"/>
            <a:r>
              <a:rPr lang="en-IE" sz="2600" dirty="0"/>
              <a:t>Web-based public registry </a:t>
            </a:r>
            <a:r>
              <a:rPr lang="en-IE" sz="2600" dirty="0" smtClean="0"/>
              <a:t>which records; lobbyist</a:t>
            </a:r>
            <a:r>
              <a:rPr lang="en-IE" sz="2600" dirty="0"/>
              <a:t>, lobbied, subject, intended </a:t>
            </a:r>
            <a:r>
              <a:rPr lang="en-IE" sz="2600" dirty="0" smtClean="0"/>
              <a:t>result</a:t>
            </a:r>
            <a:endParaRPr lang="en-IE" sz="2600" dirty="0"/>
          </a:p>
          <a:p>
            <a:pPr eaLnBrk="0" fontAlgn="base" hangingPunct="0"/>
            <a:r>
              <a:rPr lang="en-IE" sz="2600" dirty="0"/>
              <a:t>Post-employment restrictions for</a:t>
            </a:r>
            <a:r>
              <a:rPr lang="en-IE" sz="2600" b="1" dirty="0"/>
              <a:t> some </a:t>
            </a:r>
            <a:r>
              <a:rPr lang="en-IE" sz="2600" dirty="0"/>
              <a:t>public officials</a:t>
            </a:r>
          </a:p>
          <a:p>
            <a:pPr lvl="0" eaLnBrk="0" fontAlgn="base" hangingPunct="0"/>
            <a:r>
              <a:rPr lang="en-IE" sz="2600" dirty="0"/>
              <a:t>Investigation and enforcement provisions (compliance focus)</a:t>
            </a:r>
          </a:p>
          <a:p>
            <a:pPr lvl="0" eaLnBrk="0" fontAlgn="base" hangingPunct="0"/>
            <a:r>
              <a:rPr lang="en-IE" sz="2600" dirty="0"/>
              <a:t>Legislative review mechanism</a:t>
            </a:r>
          </a:p>
          <a:p>
            <a:pPr lvl="0" eaLnBrk="0" fontAlgn="base" hangingPunct="0">
              <a:buNone/>
            </a:pPr>
            <a:endParaRPr lang="en-I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0AFA5-8CF7-4C5E-A246-91E90F1E2060}" type="slidenum">
              <a:rPr lang="en-IE" smtClean="0"/>
              <a:pPr/>
              <a:t>3</a:t>
            </a:fld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88" y="1052736"/>
            <a:ext cx="8229600" cy="782960"/>
          </a:xfrm>
        </p:spPr>
        <p:txBody>
          <a:bodyPr/>
          <a:lstStyle/>
          <a:p>
            <a:r>
              <a:rPr lang="en-IE" dirty="0" smtClean="0"/>
              <a:t>What </a:t>
            </a:r>
            <a:r>
              <a:rPr lang="en-IE" dirty="0"/>
              <a:t>is lobbying? The Three-Step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88" y="1772816"/>
            <a:ext cx="8229600" cy="4886003"/>
          </a:xfrm>
        </p:spPr>
        <p:txBody>
          <a:bodyPr>
            <a:normAutofit/>
          </a:bodyPr>
          <a:lstStyle/>
          <a:p>
            <a:r>
              <a:rPr lang="en-IE" dirty="0"/>
              <a:t>Communication must meet the “three step test” to be considered lobbying - communication by: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E" sz="2600" dirty="0"/>
              <a:t>Persons within the scope of the Act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E" sz="2600" dirty="0"/>
              <a:t>With Designated Public Officials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E" sz="2600" dirty="0"/>
              <a:t>On relevant matters </a:t>
            </a:r>
          </a:p>
          <a:p>
            <a:pPr marL="514350" indent="-514350"/>
            <a:r>
              <a:rPr lang="en-IE" dirty="0"/>
              <a:t>Act makes no distinction regarding method, venue or formality of communication</a:t>
            </a:r>
          </a:p>
          <a:p>
            <a:pPr marL="914400" lvl="1" indent="-514350"/>
            <a:r>
              <a:rPr lang="en-IE" sz="2600" dirty="0"/>
              <a:t>Mail, telephone, in-person, </a:t>
            </a:r>
            <a:r>
              <a:rPr lang="en-IE" sz="2600" dirty="0" smtClean="0"/>
              <a:t>email, </a:t>
            </a:r>
            <a:r>
              <a:rPr lang="en-IE" sz="2600" dirty="0"/>
              <a:t>social media</a:t>
            </a:r>
          </a:p>
          <a:p>
            <a:pPr marL="914400" lvl="1" indent="-514350"/>
            <a:r>
              <a:rPr lang="en-IE" sz="2600" dirty="0"/>
              <a:t>Office, social setting, casual encounter, </a:t>
            </a:r>
            <a:r>
              <a:rPr lang="en-IE" sz="2600" dirty="0" smtClean="0"/>
              <a:t>any other</a:t>
            </a:r>
            <a:endParaRPr lang="en-I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30AFA5-8CF7-4C5E-A246-91E90F1E2060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253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26976"/>
          </a:xfrm>
        </p:spPr>
        <p:txBody>
          <a:bodyPr>
            <a:normAutofit/>
          </a:bodyPr>
          <a:lstStyle/>
          <a:p>
            <a:r>
              <a:rPr lang="en-IE" dirty="0"/>
              <a:t>Step 1: Are you within scope of the 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44824"/>
            <a:ext cx="8246383" cy="4752527"/>
          </a:xfrm>
        </p:spPr>
        <p:txBody>
          <a:bodyPr>
            <a:normAutofit/>
          </a:bodyPr>
          <a:lstStyle/>
          <a:p>
            <a:r>
              <a:rPr lang="en-IE" sz="2600" dirty="0">
                <a:ea typeface="Calibri" panose="020F0502020204030204" pitchFamily="34" charset="0"/>
                <a:cs typeface="Times New Roman" panose="02020603050405020304" pitchFamily="18" charset="0"/>
              </a:rPr>
              <a:t>Persons with </a:t>
            </a:r>
            <a:r>
              <a:rPr lang="en-IE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more than 10 employees</a:t>
            </a:r>
          </a:p>
          <a:p>
            <a:r>
              <a:rPr lang="en-IE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Representative or advocacy bodies</a:t>
            </a:r>
            <a:r>
              <a:rPr lang="en-IE" sz="2600" dirty="0">
                <a:ea typeface="Calibri" panose="020F0502020204030204" pitchFamily="34" charset="0"/>
                <a:cs typeface="Times New Roman" panose="02020603050405020304" pitchFamily="18" charset="0"/>
              </a:rPr>
              <a:t> with at least 1 employee</a:t>
            </a:r>
          </a:p>
          <a:p>
            <a:r>
              <a:rPr lang="en-IE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Third parties</a:t>
            </a:r>
            <a:r>
              <a:rPr lang="en-IE" sz="2600" dirty="0">
                <a:ea typeface="Calibri" panose="020F0502020204030204" pitchFamily="34" charset="0"/>
                <a:cs typeface="Times New Roman" panose="02020603050405020304" pitchFamily="18" charset="0"/>
              </a:rPr>
              <a:t> paid to lobby on a client’s behalf</a:t>
            </a:r>
          </a:p>
          <a:p>
            <a:r>
              <a:rPr lang="en-IE" sz="2600" dirty="0">
                <a:ea typeface="Calibri" panose="020F0502020204030204" pitchFamily="34" charset="0"/>
                <a:cs typeface="Times New Roman" panose="02020603050405020304" pitchFamily="18" charset="0"/>
              </a:rPr>
              <a:t>Anyone lobbying </a:t>
            </a:r>
            <a:r>
              <a:rPr lang="en-IE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about development or zoning</a:t>
            </a:r>
            <a:r>
              <a:rPr lang="en-IE" sz="2600" dirty="0">
                <a:ea typeface="Calibri" panose="020F0502020204030204" pitchFamily="34" charset="0"/>
                <a:cs typeface="Times New Roman" panose="02020603050405020304" pitchFamily="18" charset="0"/>
              </a:rPr>
              <a:t> of land</a:t>
            </a:r>
          </a:p>
          <a:p>
            <a:pPr marL="0" lvl="0" indent="0">
              <a:buNone/>
            </a:pPr>
            <a:endParaRPr lang="en-IE" sz="1000" u="sng" dirty="0"/>
          </a:p>
          <a:p>
            <a:pPr marL="0" lvl="0" indent="0">
              <a:buNone/>
            </a:pPr>
            <a:r>
              <a:rPr lang="en-IE" sz="2600" u="sng" dirty="0"/>
              <a:t>But even if you meet these criteria you need to register only if the communications are with Designated Public Officials (DPOs) and relate to “relevant matters”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8994" t="30348" r="26909" b="18816"/>
          <a:stretch/>
        </p:blipFill>
        <p:spPr bwMode="auto">
          <a:xfrm>
            <a:off x="7668344" y="1829936"/>
            <a:ext cx="165618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72706BEA-D2E8-4591-B578-674029F8F413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326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73616" cy="808735"/>
          </a:xfrm>
        </p:spPr>
        <p:txBody>
          <a:bodyPr>
            <a:normAutofit fontScale="90000"/>
          </a:bodyPr>
          <a:lstStyle/>
          <a:p>
            <a:r>
              <a:rPr lang="en-IE" sz="4000" dirty="0"/>
              <a:t>Step 2: Are you communicating with a DPO?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8" y="1844824"/>
            <a:ext cx="8680361" cy="5013176"/>
          </a:xfrm>
        </p:spPr>
        <p:txBody>
          <a:bodyPr>
            <a:normAutofit/>
          </a:bodyPr>
          <a:lstStyle/>
          <a:p>
            <a:pPr lvl="0"/>
            <a:r>
              <a:rPr lang="en-IE" sz="2400" dirty="0"/>
              <a:t>Ministers, Ministers of State</a:t>
            </a:r>
          </a:p>
          <a:p>
            <a:pPr lvl="0"/>
            <a:r>
              <a:rPr lang="en-IE" sz="2400" dirty="0"/>
              <a:t>Members of Dáil Éireann, Seanad Éireann </a:t>
            </a:r>
          </a:p>
          <a:p>
            <a:pPr lvl="0"/>
            <a:r>
              <a:rPr lang="en-IE" sz="2400" dirty="0" smtClean="0"/>
              <a:t>Irish Members </a:t>
            </a:r>
            <a:r>
              <a:rPr lang="en-IE" sz="2400" dirty="0"/>
              <a:t>of the European Parliament </a:t>
            </a:r>
          </a:p>
          <a:p>
            <a:pPr lvl="0"/>
            <a:r>
              <a:rPr lang="en-IE" sz="2400" dirty="0"/>
              <a:t>Members of Local Authorities</a:t>
            </a:r>
          </a:p>
          <a:p>
            <a:pPr lvl="0"/>
            <a:r>
              <a:rPr lang="en-IE" sz="2400" dirty="0"/>
              <a:t>Special Advisors</a:t>
            </a:r>
          </a:p>
          <a:p>
            <a:pPr lvl="0"/>
            <a:r>
              <a:rPr lang="en-IE" sz="2400" dirty="0"/>
              <a:t>Senior Civil and Public Servants </a:t>
            </a:r>
          </a:p>
          <a:p>
            <a:pPr lvl="1"/>
            <a:r>
              <a:rPr lang="en-IE" sz="2300" dirty="0"/>
              <a:t>Civil service: Secretaries General,                                           Assistant Secretaries,  Director grades and equivalent </a:t>
            </a:r>
          </a:p>
          <a:p>
            <a:pPr lvl="1"/>
            <a:r>
              <a:rPr lang="en-IE" sz="2300" dirty="0"/>
              <a:t>Local authorities: Chief Executives , Directors of Service, Heads of Finance, Head of HR (Dublin City Council)</a:t>
            </a:r>
          </a:p>
          <a:p>
            <a:pPr lvl="1"/>
            <a:r>
              <a:rPr lang="en-IE" sz="2300" dirty="0"/>
              <a:t>The Minister may expand group in future (public bodies or levels)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2337" t="45566" r="29321" b="32639"/>
          <a:stretch/>
        </p:blipFill>
        <p:spPr bwMode="auto">
          <a:xfrm>
            <a:off x="6732240" y="3140968"/>
            <a:ext cx="2217787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8942FF53-C0EB-4B16-AA8B-F12077A22B18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558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54968"/>
          </a:xfrm>
        </p:spPr>
        <p:txBody>
          <a:bodyPr/>
          <a:lstStyle/>
          <a:p>
            <a:r>
              <a:rPr lang="en-IE" dirty="0"/>
              <a:t>Step 3: Is it about a relevant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47856" cy="4597971"/>
          </a:xfrm>
        </p:spPr>
        <p:txBody>
          <a:bodyPr>
            <a:normAutofit/>
          </a:bodyPr>
          <a:lstStyle/>
          <a:p>
            <a:r>
              <a:rPr lang="en-US" sz="2600" dirty="0"/>
              <a:t>The initiation, development or modification of any public policy or of any public </a:t>
            </a:r>
            <a:r>
              <a:rPr lang="en-IE" sz="2600" dirty="0"/>
              <a:t>programme</a:t>
            </a:r>
          </a:p>
          <a:p>
            <a:r>
              <a:rPr lang="en-US" sz="2600" dirty="0"/>
              <a:t>The preparation of an enactment </a:t>
            </a:r>
          </a:p>
          <a:p>
            <a:r>
              <a:rPr lang="en-US" sz="2600" dirty="0"/>
              <a:t>The award of any grant, loan or other financial support, contract or other agreement, or of any licence or other authorisation involving public funds.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b="1" u="sng" dirty="0"/>
              <a:t>Not a relevant matter: </a:t>
            </a:r>
            <a:r>
              <a:rPr lang="en-US" sz="2400" u="sng" dirty="0"/>
              <a:t>M</a:t>
            </a:r>
            <a:r>
              <a:rPr lang="en-US" sz="2400" dirty="0"/>
              <a:t>atters relating only to the </a:t>
            </a:r>
            <a:r>
              <a:rPr lang="en-US" sz="2400" b="1" u="sng" dirty="0"/>
              <a:t>implementation</a:t>
            </a:r>
            <a:r>
              <a:rPr lang="en-US" sz="2400" dirty="0"/>
              <a:t> of any such policy, programme, enactment or award </a:t>
            </a:r>
            <a:r>
              <a:rPr lang="en-US" sz="2400" b="1" dirty="0"/>
              <a:t>or </a:t>
            </a:r>
            <a:r>
              <a:rPr lang="en-US" sz="2400" u="sng" dirty="0"/>
              <a:t>matters</a:t>
            </a:r>
            <a:r>
              <a:rPr lang="en-US" sz="2400" b="1" u="sng" dirty="0"/>
              <a:t> of a technical nature</a:t>
            </a:r>
            <a:endParaRPr lang="en-I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463BAACD-0530-4448-920D-EEDE8B898EC3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644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73616" cy="808735"/>
          </a:xfrm>
        </p:spPr>
        <p:txBody>
          <a:bodyPr>
            <a:normAutofit/>
          </a:bodyPr>
          <a:lstStyle/>
          <a:p>
            <a:r>
              <a:rPr lang="en-IE" dirty="0" smtClean="0"/>
              <a:t>Exemptions </a:t>
            </a:r>
            <a:r>
              <a:rPr lang="en-IE" dirty="0"/>
              <a:t>(section 5(5))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2708920"/>
            <a:ext cx="3990102" cy="3816424"/>
          </a:xfrm>
        </p:spPr>
        <p:txBody>
          <a:bodyPr>
            <a:normAutofit/>
          </a:bodyPr>
          <a:lstStyle/>
          <a:p>
            <a:pPr lvl="0"/>
            <a:r>
              <a:rPr lang="en-IE" sz="2400" dirty="0"/>
              <a:t>Private affairs</a:t>
            </a:r>
          </a:p>
          <a:p>
            <a:pPr lvl="0"/>
            <a:r>
              <a:rPr lang="en-IE" sz="2400" dirty="0"/>
              <a:t>Principal private residence</a:t>
            </a:r>
          </a:p>
          <a:p>
            <a:pPr lvl="0"/>
            <a:r>
              <a:rPr lang="en-IE" sz="2400" dirty="0"/>
              <a:t>Diplomatic context</a:t>
            </a:r>
          </a:p>
          <a:p>
            <a:pPr lvl="0"/>
            <a:r>
              <a:rPr lang="en-IE" sz="2400" dirty="0"/>
              <a:t>Between public officials</a:t>
            </a:r>
          </a:p>
          <a:p>
            <a:pPr lvl="0"/>
            <a:r>
              <a:rPr lang="en-IE" sz="2400" dirty="0"/>
              <a:t>Strictly factual information</a:t>
            </a:r>
          </a:p>
          <a:p>
            <a:pPr lvl="0"/>
            <a:r>
              <a:rPr lang="en-IE" sz="2400" dirty="0"/>
              <a:t>Trade union negotiations</a:t>
            </a:r>
          </a:p>
          <a:p>
            <a:pPr lvl="0"/>
            <a:r>
              <a:rPr lang="en-IE" sz="2400" dirty="0"/>
              <a:t>Threat to life or safety</a:t>
            </a:r>
          </a:p>
          <a:p>
            <a:r>
              <a:rPr lang="en-IE" sz="2400" dirty="0"/>
              <a:t>Security of the State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8" y="2708920"/>
            <a:ext cx="39604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Clr>
                <a:srgbClr val="951B81"/>
              </a:buClr>
              <a:buFont typeface="Wingdings" pitchFamily="2" charset="2"/>
              <a:buChar char="§"/>
              <a:defRPr/>
            </a:pPr>
            <a:r>
              <a:rPr lang="en-IE" sz="2400" dirty="0"/>
              <a:t>Shareholder of State body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51B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IE" sz="2400" dirty="0"/>
              <a:t>Within proceedings of </a:t>
            </a:r>
            <a:r>
              <a:rPr lang="en-IE" sz="2400" dirty="0" err="1"/>
              <a:t>Oireachtas</a:t>
            </a:r>
            <a:r>
              <a:rPr lang="en-IE" sz="2400" dirty="0"/>
              <a:t> Committee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51B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IE" sz="2400" noProof="0" dirty="0"/>
              <a:t>Information requested and published by </a:t>
            </a:r>
            <a:r>
              <a:rPr lang="en-IE" sz="2400" dirty="0"/>
              <a:t>public body (Consultations)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51B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IE" sz="2400" dirty="0"/>
              <a:t>Groups established by Public Body where Transparency Code applies (Task forces. Working groups)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51B81"/>
              </a:buClr>
              <a:buSzTx/>
              <a:buFont typeface="Wingdings" pitchFamily="2" charset="2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844825"/>
            <a:ext cx="860444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IE" sz="2400" dirty="0"/>
              <a:t>Several types of communications are exempt from the requirement to register: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4608" y="6342781"/>
            <a:ext cx="2133600" cy="365125"/>
          </a:xfrm>
        </p:spPr>
        <p:txBody>
          <a:bodyPr/>
          <a:lstStyle/>
          <a:p>
            <a:fld id="{F6175E73-B909-4CCC-93E9-870BABEF50F7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558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Registration </a:t>
            </a:r>
            <a:r>
              <a:rPr lang="en-IE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844824"/>
            <a:ext cx="8428841" cy="4608512"/>
          </a:xfrm>
        </p:spPr>
        <p:txBody>
          <a:bodyPr>
            <a:normAutofit lnSpcReduction="10000"/>
          </a:bodyPr>
          <a:lstStyle/>
          <a:p>
            <a:r>
              <a:rPr lang="en-IE" dirty="0"/>
              <a:t>Register after first communication with </a:t>
            </a:r>
            <a:r>
              <a:rPr lang="en-IE" dirty="0" smtClean="0"/>
              <a:t>DPO</a:t>
            </a:r>
          </a:p>
          <a:p>
            <a:r>
              <a:rPr lang="en-IE" dirty="0" smtClean="0"/>
              <a:t>Create </a:t>
            </a:r>
            <a:r>
              <a:rPr lang="en-IE" dirty="0"/>
              <a:t>an </a:t>
            </a:r>
            <a:r>
              <a:rPr lang="en-IE" dirty="0" smtClean="0"/>
              <a:t>account </a:t>
            </a:r>
            <a:r>
              <a:rPr lang="en-IE" dirty="0"/>
              <a:t>on Lobbying.ie</a:t>
            </a:r>
          </a:p>
          <a:p>
            <a:r>
              <a:rPr lang="en-IE" dirty="0"/>
              <a:t>Include in registration:</a:t>
            </a:r>
          </a:p>
          <a:p>
            <a:pPr lvl="1"/>
            <a:r>
              <a:rPr lang="en-IE" sz="2600" dirty="0"/>
              <a:t>Organisation </a:t>
            </a:r>
            <a:r>
              <a:rPr lang="en-IE" sz="2600" dirty="0" smtClean="0"/>
              <a:t>Name - option to include “trading </a:t>
            </a:r>
            <a:r>
              <a:rPr lang="en-IE" sz="2600" smtClean="0"/>
              <a:t>as” name </a:t>
            </a:r>
            <a:r>
              <a:rPr lang="en-IE" sz="2600" dirty="0" smtClean="0"/>
              <a:t>if different from legal name.</a:t>
            </a:r>
            <a:endParaRPr lang="en-IE" sz="2600" dirty="0"/>
          </a:p>
          <a:p>
            <a:pPr lvl="1"/>
            <a:r>
              <a:rPr lang="en-IE" sz="2600" dirty="0"/>
              <a:t>Business address and contact details</a:t>
            </a:r>
          </a:p>
          <a:p>
            <a:pPr lvl="1"/>
            <a:r>
              <a:rPr lang="en-IE" sz="2600" dirty="0"/>
              <a:t>Main business activities</a:t>
            </a:r>
          </a:p>
          <a:p>
            <a:pPr lvl="1"/>
            <a:r>
              <a:rPr lang="en-IE" sz="2600" dirty="0"/>
              <a:t>Identify person with primary responsibility for lobbying</a:t>
            </a:r>
          </a:p>
          <a:p>
            <a:pPr lvl="1"/>
            <a:r>
              <a:rPr lang="en-IE" sz="2600" dirty="0"/>
              <a:t>Company Registration Office Number or Charitable Registration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30AFA5-8CF7-4C5E-A246-91E90F1E2060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06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859778-cf92-4e27-99b5-20a79882b955">YJKSQUJ3C5QY-2046304229-493</_dlc_DocId>
    <_dlc_DocIdUrl xmlns="c3859778-cf92-4e27-99b5-20a79882b955">
      <Url>https://dms.ombudsman.ie/sites/Lobbying/_layouts/15/DocIdRedir.aspx?ID=YJKSQUJ3C5QY-2046304229-493</Url>
      <Description>YJKSQUJ3C5QY-2046304229-493</Description>
    </_dlc_DocIdUrl>
    <Subject_x0020_Matter xmlns="fc0105eb-1ccd-4720-b23f-ab5df922411b">Open House Presentation - April 2022</Subject_x0020_Matter>
    <Review_x0020_Date xmlns="fc0105eb-1ccd-4720-b23f-ab5df922411b" xsi:nil="true"/>
    <Publications xmlns="fc0105eb-1ccd-4720-b23f-ab5df922411b">Annual Reports</Publications>
    <DocumentType xmlns="fc0105eb-1ccd-4720-b23f-ab5df922411b">Reference</DocumentType>
    <Presentations xmlns="fc0105eb-1ccd-4720-b23f-ab5df922411b">Training</Presentations>
    <Auto_x0020_Publish xmlns="fc0105eb-1ccd-4720-b23f-ab5df922411b">true</Auto_x0020_Publish>
    <Reviewer xmlns="fc0105eb-1ccd-4720-b23f-ab5df922411b">
      <UserInfo>
        <DisplayName/>
        <AccountId xsi:nil="true"/>
        <AccountType/>
      </UserInfo>
    </Reviewer>
    <SubHeading1 xmlns="b110bec8-b137-42b7-bfb1-eadd599aacae" xsi:nil="true"/>
    <SubHeading2 xmlns="b110bec8-b137-42b7-bfb1-eadd599aacae" xsi:nil="true"/>
    <OOTO_x0020_Author xmlns="fc0105eb-1ccd-4720-b23f-ab5df922411b">
      <UserInfo>
        <DisplayName/>
        <AccountId xsi:nil="true"/>
        <AccountType/>
      </UserInfo>
    </OOTO_x0020_Author>
    <CreationDate xmlns="fc0105eb-1ccd-4720-b23f-ab5df922411b">2021-11-02T10:53:00+00:00</Creation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289cda6-a09b-40f1-82ed-3a8691ca8755" ContentTypeId="0x01010001BA71BEE718FE4DBE2EFD201D7A118F8D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s" ma:contentTypeID="0x01010001BA71BEE718FE4DBE2EFD201D7A118F8D0063F8F836C1C0C7468E9E01D38BBE868C" ma:contentTypeVersion="140" ma:contentTypeDescription="Create a new document." ma:contentTypeScope="" ma:versionID="8614ee6b17dccf780faa5a8bb9a6a600">
  <xsd:schema xmlns:xsd="http://www.w3.org/2001/XMLSchema" xmlns:xs="http://www.w3.org/2001/XMLSchema" xmlns:p="http://schemas.microsoft.com/office/2006/metadata/properties" xmlns:ns2="fc0105eb-1ccd-4720-b23f-ab5df922411b" xmlns:ns3="b110bec8-b137-42b7-bfb1-eadd599aacae" xmlns:ns4="c3859778-cf92-4e27-99b5-20a79882b955" targetNamespace="http://schemas.microsoft.com/office/2006/metadata/properties" ma:root="true" ma:fieldsID="54db98a2bfd00ce4d4cb5538b70fdbbe" ns2:_="" ns3:_="" ns4:_="">
    <xsd:import namespace="fc0105eb-1ccd-4720-b23f-ab5df922411b"/>
    <xsd:import namespace="b110bec8-b137-42b7-bfb1-eadd599aacae"/>
    <xsd:import namespace="c3859778-cf92-4e27-99b5-20a79882b955"/>
    <xsd:element name="properties">
      <xsd:complexType>
        <xsd:sequence>
          <xsd:element name="documentManagement">
            <xsd:complexType>
              <xsd:all>
                <xsd:element ref="ns2:Auto_x0020_Publish" minOccurs="0"/>
                <xsd:element ref="ns2:DocumentType" minOccurs="0"/>
                <xsd:element ref="ns2:Subject_x0020_Matter" minOccurs="0"/>
                <xsd:element ref="ns2:Reviewer" minOccurs="0"/>
                <xsd:element ref="ns2:Review_x0020_Date" minOccurs="0"/>
                <xsd:element ref="ns2:Publications" minOccurs="0"/>
                <xsd:element ref="ns2:Presentations" minOccurs="0"/>
                <xsd:element ref="ns3:SubHeading1" minOccurs="0"/>
                <xsd:element ref="ns3:SubHeading2" minOccurs="0"/>
                <xsd:element ref="ns2:OOTO_x0020_Author" minOccurs="0"/>
                <xsd:element ref="ns2:CreationDat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105eb-1ccd-4720-b23f-ab5df922411b" elementFormDefault="qualified">
    <xsd:import namespace="http://schemas.microsoft.com/office/2006/documentManagement/types"/>
    <xsd:import namespace="http://schemas.microsoft.com/office/infopath/2007/PartnerControls"/>
    <xsd:element name="Auto_x0020_Publish" ma:index="8" nillable="true" ma:displayName="Auto Publish" ma:default="1" ma:internalName="Auto_x0020_Publish" ma:readOnly="false">
      <xsd:simpleType>
        <xsd:restriction base="dms:Boolean"/>
      </xsd:simpleType>
    </xsd:element>
    <xsd:element name="DocumentType" ma:index="9" nillable="true" ma:displayName="Document Type" ma:default="Migrated 2017" ma:format="Dropdown" ma:internalName="Document_x0020_Type">
      <xsd:simpleType>
        <xsd:restriction base="dms:Choice">
          <xsd:enumeration value="Case Work"/>
          <xsd:enumeration value="Contracts"/>
          <xsd:enumeration value="Correspondence"/>
          <xsd:enumeration value="FOI Requests"/>
          <xsd:enumeration value="Governance"/>
          <xsd:enumeration value="Meetings"/>
          <xsd:enumeration value="Multi Media"/>
          <xsd:enumeration value="Plans"/>
          <xsd:enumeration value="Procurement"/>
          <xsd:enumeration value="Projects"/>
          <xsd:enumeration value="Publications"/>
          <xsd:enumeration value="Reference"/>
          <xsd:enumeration value="Reports"/>
          <xsd:enumeration value="Technical"/>
          <xsd:enumeration value="Template"/>
          <xsd:enumeration value="Migrated 2017"/>
        </xsd:restriction>
      </xsd:simpleType>
    </xsd:element>
    <xsd:element name="Subject_x0020_Matter" ma:index="10" nillable="true" ma:displayName="Subject Matter" ma:internalName="Subject_x0020_Matter" ma:readOnly="false">
      <xsd:simpleType>
        <xsd:restriction base="dms:Text"/>
      </xsd:simpleType>
    </xsd:element>
    <xsd:element name="Reviewer" ma:index="11" nillable="true" ma:displayName="Reviewer" ma:internalName="Review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_x0020_Date" ma:index="12" nillable="true" ma:displayName="Review Date" ma:internalName="Review_x0020_Date" ma:readOnly="false">
      <xsd:simpleType>
        <xsd:restriction base="dms:DateTime"/>
      </xsd:simpleType>
    </xsd:element>
    <xsd:element name="Publications" ma:index="13" nillable="true" ma:displayName="Publications" ma:default="Annual Reports" ma:description="" ma:format="Dropdown" ma:internalName="Publications">
      <xsd:simpleType>
        <xsd:restriction base="dms:Choice">
          <xsd:enumeration value="Annual Reports"/>
          <xsd:enumeration value="Casebook"/>
          <xsd:enumeration value="Codes of Practice"/>
          <xsd:enumeration value="Complaint Leaflets"/>
          <xsd:enumeration value="Customer Charter"/>
          <xsd:enumeration value="Investigation Reports"/>
          <xsd:enumeration value="Information Booklets &amp; Leaflets"/>
          <xsd:enumeration value="Special Reports"/>
          <xsd:enumeration value="Recruitment and Selection Handbook"/>
        </xsd:restriction>
      </xsd:simpleType>
    </xsd:element>
    <xsd:element name="Presentations" ma:index="14" nillable="true" ma:displayName="Presentations" ma:default="External" ma:description="" ma:format="Dropdown" ma:internalName="Presentations" ma:readOnly="false">
      <xsd:simpleType>
        <xsd:restriction base="dms:Choice">
          <xsd:enumeration value="External"/>
          <xsd:enumeration value="Internal"/>
          <xsd:enumeration value="Templates"/>
          <xsd:enumeration value="Training"/>
          <xsd:enumeration value="Visiting Delegations"/>
        </xsd:restriction>
      </xsd:simpleType>
    </xsd:element>
    <xsd:element name="OOTO_x0020_Author" ma:index="17" nillable="true" ma:displayName="OOTO Author" ma:internalName="OOTO_x0020_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reationDate" ma:index="18" nillable="true" ma:displayName="Creation Date" ma:format="DateTime" ma:internalName="Crea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0bec8-b137-42b7-bfb1-eadd599aacae" elementFormDefault="qualified">
    <xsd:import namespace="http://schemas.microsoft.com/office/2006/documentManagement/types"/>
    <xsd:import namespace="http://schemas.microsoft.com/office/infopath/2007/PartnerControls"/>
    <xsd:element name="SubHeading1" ma:index="15" nillable="true" ma:displayName="SubHeading1" ma:internalName="SubHeading1">
      <xsd:simpleType>
        <xsd:restriction base="dms:Text"/>
      </xsd:simpleType>
    </xsd:element>
    <xsd:element name="SubHeading2" ma:index="16" nillable="true" ma:displayName="SubHeading2" ma:internalName="SubHeading2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59778-cf92-4e27-99b5-20a79882b955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BBFBF0A-87FE-4926-B351-00B252282046}"/>
</file>

<file path=customXml/itemProps2.xml><?xml version="1.0" encoding="utf-8"?>
<ds:datastoreItem xmlns:ds="http://schemas.openxmlformats.org/officeDocument/2006/customXml" ds:itemID="{C778D3D0-4F05-4667-8308-2F9D52C023E9}"/>
</file>

<file path=customXml/itemProps3.xml><?xml version="1.0" encoding="utf-8"?>
<ds:datastoreItem xmlns:ds="http://schemas.openxmlformats.org/officeDocument/2006/customXml" ds:itemID="{9338946A-E9A8-4D35-8DB8-00715F056DCE}"/>
</file>

<file path=customXml/itemProps4.xml><?xml version="1.0" encoding="utf-8"?>
<ds:datastoreItem xmlns:ds="http://schemas.openxmlformats.org/officeDocument/2006/customXml" ds:itemID="{4EB87731-E451-4312-93F4-C146F40046D3}"/>
</file>

<file path=customXml/itemProps5.xml><?xml version="1.0" encoding="utf-8"?>
<ds:datastoreItem xmlns:ds="http://schemas.openxmlformats.org/officeDocument/2006/customXml" ds:itemID="{54A302C0-0F2F-4825-8ED9-7790A51CA9D4}"/>
</file>

<file path=customXml/itemProps6.xml><?xml version="1.0" encoding="utf-8"?>
<ds:datastoreItem xmlns:ds="http://schemas.openxmlformats.org/officeDocument/2006/customXml" ds:itemID="{F2FF9A55-B657-4339-A121-ADA26315F8CE}"/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1092</Words>
  <Application>Microsoft Office PowerPoint</Application>
  <PresentationFormat>On-screen Show (4:3)</PresentationFormat>
  <Paragraphs>182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Regulation of Lobbying Act 2015: What you need to know</vt:lpstr>
      <vt:lpstr>Presentation topics</vt:lpstr>
      <vt:lpstr>Regulation of Lobbying: Overview of Act</vt:lpstr>
      <vt:lpstr>What is lobbying? The Three-Step Test</vt:lpstr>
      <vt:lpstr>Step 1: Are you within scope of the Act?</vt:lpstr>
      <vt:lpstr>Step 2: Are you communicating with a DPO? </vt:lpstr>
      <vt:lpstr>Step 3: Is it about a relevant matter?</vt:lpstr>
      <vt:lpstr>Exemptions (section 5(5))</vt:lpstr>
      <vt:lpstr>Registration requirements</vt:lpstr>
      <vt:lpstr>Return requirements</vt:lpstr>
      <vt:lpstr>Contraventions and Enforcement</vt:lpstr>
      <vt:lpstr>Preparations for Compliance </vt:lpstr>
      <vt:lpstr>Avoiding common pitfalls</vt:lpstr>
      <vt:lpstr>Code of Conduct</vt:lpstr>
      <vt:lpstr>Thank you/Questions?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Presentation - 7 April 2022</dc:title>
  <dc:creator>Aidan.Moore</dc:creator>
  <cp:lastModifiedBy>Anthony Murray</cp:lastModifiedBy>
  <cp:revision>269</cp:revision>
  <cp:lastPrinted>2022-09-14T07:35:57Z</cp:lastPrinted>
  <dcterms:created xsi:type="dcterms:W3CDTF">2014-04-01T09:53:43Z</dcterms:created>
  <dcterms:modified xsi:type="dcterms:W3CDTF">2022-09-15T13:44:31Z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0x01010001BA71BEE718FE4DBE2EFD201D7A118F8D0063F8F836C1C0C7468E9E01D38BBE868C</vt:lpwstr>
  </property>
  <property fmtid="{D5CDD505-2E9C-101B-9397-08002B2CF9AE}" pid="3" name="_dlc_DocIdItemGuid">
    <vt:lpwstr>166441d3-378b-4f34-8ffc-14ea4541f543</vt:lpwstr>
  </property>
  <property fmtid="{D5CDD505-2E9C-101B-9397-08002B2CF9AE}" pid="4" name="Order">
    <vt:r8>33700</vt:r8>
  </property>
  <property fmtid="{D5CDD505-2E9C-101B-9397-08002B2CF9AE}" pid="5" name="CreationDate">
    <vt:filetime>2014-04-01T09:53:00Z</vt:filetime>
  </property>
  <property fmtid="{D5CDD505-2E9C-101B-9397-08002B2CF9AE}" pid="6" name="Approver">
    <vt:lpwstr/>
  </property>
  <property fmtid="{D5CDD505-2E9C-101B-9397-08002B2CF9AE}" pid="7" name="External">
    <vt:bool>false</vt:bool>
  </property>
  <property fmtid="{D5CDD505-2E9C-101B-9397-08002B2CF9AE}" pid="8" name="OOTO Author">
    <vt:lpwstr/>
  </property>
</Properties>
</file>